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sldIdLst>
    <p:sldId id="256" r:id="rId2"/>
    <p:sldId id="287" r:id="rId3"/>
    <p:sldId id="267" r:id="rId4"/>
    <p:sldId id="292" r:id="rId5"/>
    <p:sldId id="293" r:id="rId6"/>
    <p:sldId id="290" r:id="rId7"/>
    <p:sldId id="291" r:id="rId8"/>
    <p:sldId id="294" r:id="rId9"/>
    <p:sldId id="297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298" r:id="rId19"/>
    <p:sldId id="299" r:id="rId20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292"/>
            <p14:sldId id="293"/>
            <p14:sldId id="290"/>
            <p14:sldId id="291"/>
            <p14:sldId id="294"/>
            <p14:sldId id="297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:p15="http://schemas.microsoft.com/office/powerpoint/2012/main" xmlns="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-948" y="-114"/>
      </p:cViewPr>
      <p:guideLst>
        <p:guide orient="horz" pos="2438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AGOSTO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60423" y="212919"/>
            <a:ext cx="9459801" cy="171883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b="1" dirty="0">
                <a:latin typeface="Baskerville Old Face" pitchFamily="18" charset="0"/>
              </a:rPr>
              <a:t>PRESIDENCIA MUNICIPAL DE JUÁREZ N.L.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SECRETARIA DE DESARROLLO SOCIAL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DIRECCIÓN DE DEPORTES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ADMON. 2015-2018</a:t>
            </a:r>
            <a:endParaRPr lang="es-MX" sz="2600" b="1" dirty="0">
              <a:latin typeface="Baskerville Old Face" pitchFamily="18" charset="0"/>
            </a:endParaRPr>
          </a:p>
        </p:txBody>
      </p:sp>
      <p:pic>
        <p:nvPicPr>
          <p:cNvPr id="1026" name="Picture 2" descr="C:\Users\Vanessa\Desktop\logo-juare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9" y="178873"/>
            <a:ext cx="2217375" cy="1415732"/>
          </a:xfrm>
          <a:prstGeom prst="rect">
            <a:avLst/>
          </a:prstGeom>
          <a:noFill/>
        </p:spPr>
      </p:pic>
      <p:pic>
        <p:nvPicPr>
          <p:cNvPr id="1027" name="Picture 3" descr="C:\Users\Vanessa\Desktop\cd benito juarez.j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707" y="223265"/>
            <a:ext cx="1559151" cy="145261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53425" y="3050356"/>
            <a:ext cx="10868708" cy="1841948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5600" b="1" dirty="0">
                <a:latin typeface="Baskerville Old Face" pitchFamily="18" charset="0"/>
              </a:rPr>
              <a:t>REPORTE DE ACTIVIDADES</a:t>
            </a:r>
          </a:p>
          <a:p>
            <a:pPr algn="ctr"/>
            <a:r>
              <a:rPr lang="es-MX" sz="5600" b="1" dirty="0">
                <a:latin typeface="Baskerville Old Face" pitchFamily="18" charset="0"/>
              </a:rPr>
              <a:t>AGOSTO</a:t>
            </a:r>
            <a:endParaRPr lang="es-MX" sz="5600" b="1" dirty="0">
              <a:latin typeface="Baskerville Old Face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0423" y="6484910"/>
            <a:ext cx="9459801" cy="918618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b="1" dirty="0">
                <a:latin typeface="Baskerville Old Face" pitchFamily="18" charset="0"/>
              </a:rPr>
              <a:t>PROF. JUSN ENRIQUE RODRIGUEZ CARRILLO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DIRECTOR DE DEPORTES</a:t>
            </a:r>
            <a:endParaRPr lang="es-MX" sz="2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5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GOSTO\13934864_696587307145887_502782383061983483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58" y="1"/>
            <a:ext cx="5094173" cy="4114152"/>
          </a:xfrm>
          <a:prstGeom prst="rect">
            <a:avLst/>
          </a:prstGeom>
          <a:noFill/>
        </p:spPr>
      </p:pic>
      <p:pic>
        <p:nvPicPr>
          <p:cNvPr id="2051" name="Picture 3" descr="F:\AGOSTO\13935022_696587380479213_8653420458112827151_n.jpg"/>
          <p:cNvPicPr>
            <a:picLocks noChangeAspect="1" noChangeArrowheads="1"/>
          </p:cNvPicPr>
          <p:nvPr/>
        </p:nvPicPr>
        <p:blipFill>
          <a:blip r:embed="rId3" cstate="print"/>
          <a:srcRect l="2817" t="35097" r="9859" b="4697"/>
          <a:stretch>
            <a:fillRect/>
          </a:stretch>
        </p:blipFill>
        <p:spPr bwMode="auto">
          <a:xfrm>
            <a:off x="4175692" y="4926909"/>
            <a:ext cx="8319257" cy="2600822"/>
          </a:xfrm>
          <a:prstGeom prst="roundRect">
            <a:avLst/>
          </a:prstGeom>
          <a:noFill/>
        </p:spPr>
      </p:pic>
      <p:pic>
        <p:nvPicPr>
          <p:cNvPr id="2052" name="Picture 4" descr="F:\AGOSTO\13962504_696588357145782_8628443327558917077_n.jpg"/>
          <p:cNvPicPr>
            <a:picLocks noChangeAspect="1" noChangeArrowheads="1"/>
          </p:cNvPicPr>
          <p:nvPr/>
        </p:nvPicPr>
        <p:blipFill>
          <a:blip r:embed="rId4" cstate="print"/>
          <a:srcRect l="19050"/>
          <a:stretch>
            <a:fillRect/>
          </a:stretch>
        </p:blipFill>
        <p:spPr bwMode="auto">
          <a:xfrm>
            <a:off x="6490324" y="1106952"/>
            <a:ext cx="5186207" cy="2905081"/>
          </a:xfrm>
          <a:prstGeom prst="roundRect">
            <a:avLst/>
          </a:prstGeom>
          <a:noFill/>
        </p:spPr>
      </p:pic>
      <p:pic>
        <p:nvPicPr>
          <p:cNvPr id="2053" name="Picture 5" descr="F:\AGOSTO\13925253_696588273812457_3334676818480215579_n.jpg"/>
          <p:cNvPicPr>
            <a:picLocks noChangeAspect="1" noChangeArrowheads="1"/>
          </p:cNvPicPr>
          <p:nvPr/>
        </p:nvPicPr>
        <p:blipFill>
          <a:blip r:embed="rId5" cstate="print"/>
          <a:srcRect t="4973" b="11122"/>
          <a:stretch>
            <a:fillRect/>
          </a:stretch>
        </p:blipFill>
        <p:spPr bwMode="auto">
          <a:xfrm>
            <a:off x="955334" y="4276704"/>
            <a:ext cx="2616541" cy="322374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72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GOSTO\L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7322" y="4601807"/>
            <a:ext cx="4729900" cy="2875579"/>
          </a:xfrm>
          <a:prstGeom prst="roundRect">
            <a:avLst/>
          </a:prstGeom>
          <a:noFill/>
        </p:spPr>
      </p:pic>
      <p:pic>
        <p:nvPicPr>
          <p:cNvPr id="3075" name="Picture 3" descr="F:\AGOSTO\liga naranj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08" y="4520530"/>
            <a:ext cx="6590960" cy="2988634"/>
          </a:xfrm>
          <a:prstGeom prst="roundRect">
            <a:avLst/>
          </a:prstGeom>
          <a:noFill/>
        </p:spPr>
      </p:pic>
      <p:pic>
        <p:nvPicPr>
          <p:cNvPr id="3076" name="Picture 4" descr="F:\AGOSTO\liga naranjer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602" y="700574"/>
            <a:ext cx="6541352" cy="2971643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854697" y="3789050"/>
            <a:ext cx="10868708" cy="749341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100" b="1" dirty="0">
                <a:latin typeface="Baskerville Old Face" pitchFamily="18" charset="0"/>
              </a:rPr>
              <a:t>LIGA NARANJERA INDEPENDIENTE</a:t>
            </a:r>
            <a:endParaRPr lang="es-MX" sz="41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6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AGOSTO\13887128_694903047314313_1207006593079409768_n.jpg"/>
          <p:cNvPicPr>
            <a:picLocks noChangeAspect="1" noChangeArrowheads="1"/>
          </p:cNvPicPr>
          <p:nvPr/>
        </p:nvPicPr>
        <p:blipFill>
          <a:blip r:embed="rId2" cstate="print"/>
          <a:srcRect l="3509" t="4525"/>
          <a:stretch>
            <a:fillRect/>
          </a:stretch>
        </p:blipFill>
        <p:spPr bwMode="auto">
          <a:xfrm>
            <a:off x="1" y="50367"/>
            <a:ext cx="6937617" cy="6207861"/>
          </a:xfrm>
          <a:prstGeom prst="roundRect">
            <a:avLst/>
          </a:prstGeom>
          <a:noFill/>
        </p:spPr>
      </p:pic>
      <p:pic>
        <p:nvPicPr>
          <p:cNvPr id="8195" name="Picture 3" descr="F:\AGOSTO\13934990_694903033980981_513251481163422101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1204" y="2163535"/>
            <a:ext cx="6038171" cy="556738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8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GOSTO\13879282_694609914010293_750574448225246207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53" y="4357980"/>
            <a:ext cx="6730113" cy="3051734"/>
          </a:xfrm>
          <a:prstGeom prst="roundRect">
            <a:avLst/>
          </a:prstGeom>
          <a:noFill/>
        </p:spPr>
      </p:pic>
      <p:pic>
        <p:nvPicPr>
          <p:cNvPr id="4099" name="Picture 3" descr="F:\AGOSTO\soft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5442" y="700573"/>
            <a:ext cx="6811144" cy="3088476"/>
          </a:xfrm>
          <a:prstGeom prst="round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53425" y="1757158"/>
            <a:ext cx="5031809" cy="1072506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r>
              <a:rPr lang="es-MX" sz="6200" b="1" dirty="0">
                <a:latin typeface="Baskerville Old Face" pitchFamily="18" charset="0"/>
              </a:rPr>
              <a:t>SOFTBOL</a:t>
            </a:r>
            <a:endParaRPr lang="es-MX" sz="62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57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GOSTO\13912880_694674150670536_4849613894467741458_n.jpg"/>
          <p:cNvPicPr>
            <a:picLocks noChangeAspect="1" noChangeArrowheads="1"/>
          </p:cNvPicPr>
          <p:nvPr/>
        </p:nvPicPr>
        <p:blipFill>
          <a:blip r:embed="rId2" cstate="print"/>
          <a:srcRect t="16586"/>
          <a:stretch>
            <a:fillRect/>
          </a:stretch>
        </p:blipFill>
        <p:spPr bwMode="auto">
          <a:xfrm>
            <a:off x="5987143" y="5089460"/>
            <a:ext cx="6484014" cy="2452486"/>
          </a:xfrm>
          <a:prstGeom prst="roundRect">
            <a:avLst/>
          </a:prstGeom>
          <a:noFill/>
        </p:spPr>
      </p:pic>
      <p:pic>
        <p:nvPicPr>
          <p:cNvPr id="5123" name="Picture 3" descr="F:\AGOSTO\13938573_694674284003856_6325368628641579986_n.jpg"/>
          <p:cNvPicPr>
            <a:picLocks noChangeAspect="1" noChangeArrowheads="1"/>
          </p:cNvPicPr>
          <p:nvPr/>
        </p:nvPicPr>
        <p:blipFill>
          <a:blip r:embed="rId3" cstate="print"/>
          <a:srcRect l="9836" b="9486"/>
          <a:stretch>
            <a:fillRect/>
          </a:stretch>
        </p:blipFill>
        <p:spPr bwMode="auto">
          <a:xfrm>
            <a:off x="6792232" y="294194"/>
            <a:ext cx="5534990" cy="2519547"/>
          </a:xfrm>
          <a:prstGeom prst="roundRect">
            <a:avLst/>
          </a:prstGeom>
          <a:noFill/>
        </p:spPr>
      </p:pic>
      <p:pic>
        <p:nvPicPr>
          <p:cNvPr id="5124" name="Picture 4" descr="F:\AGOSTO\tv azteca.jpg"/>
          <p:cNvPicPr>
            <a:picLocks noChangeAspect="1" noChangeArrowheads="1"/>
          </p:cNvPicPr>
          <p:nvPr/>
        </p:nvPicPr>
        <p:blipFill>
          <a:blip r:embed="rId4" cstate="print"/>
          <a:srcRect t="14364"/>
          <a:stretch>
            <a:fillRect/>
          </a:stretch>
        </p:blipFill>
        <p:spPr bwMode="auto">
          <a:xfrm>
            <a:off x="150246" y="2488639"/>
            <a:ext cx="6440714" cy="2501019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51516" y="899829"/>
            <a:ext cx="6440716" cy="79550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r>
              <a:rPr lang="es-MX" sz="4400" b="1" dirty="0">
                <a:latin typeface="Baskerville Old Face" pitchFamily="18" charset="0"/>
              </a:rPr>
              <a:t>VISITA A TV AZTECA</a:t>
            </a:r>
            <a:endParaRPr lang="es-MX" sz="4400" b="1" dirty="0">
              <a:latin typeface="Baskerville Old Face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993504" y="3301395"/>
            <a:ext cx="5434354" cy="1042166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just"/>
            <a:r>
              <a:rPr lang="es-MX" dirty="0" smtClean="0">
                <a:latin typeface="Baskerville Old Face" pitchFamily="18" charset="0"/>
              </a:rPr>
              <a:t>SE LLEVO A LAS INSTALACIONES DE TV AZTECA A LOS NIÑOS DEL CAMPAMENTO DE VERANO 2016</a:t>
            </a:r>
            <a:endParaRPr lang="es-MX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58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GOSTO\14102667_709251715879446_3750576378896383429_n.jpg"/>
          <p:cNvPicPr>
            <a:picLocks noChangeAspect="1" noChangeArrowheads="1"/>
          </p:cNvPicPr>
          <p:nvPr/>
        </p:nvPicPr>
        <p:blipFill>
          <a:blip r:embed="rId2" cstate="print"/>
          <a:srcRect t="10703"/>
          <a:stretch>
            <a:fillRect/>
          </a:stretch>
        </p:blipFill>
        <p:spPr bwMode="auto">
          <a:xfrm>
            <a:off x="7768306" y="1099587"/>
            <a:ext cx="4760189" cy="6103042"/>
          </a:xfrm>
          <a:prstGeom prst="roundRect">
            <a:avLst/>
          </a:prstGeom>
          <a:noFill/>
        </p:spPr>
      </p:pic>
      <p:pic>
        <p:nvPicPr>
          <p:cNvPr id="6147" name="Picture 3" descr="F:\AGOSTO\JUEGOS POPULARES.jpg"/>
          <p:cNvPicPr>
            <a:picLocks noChangeAspect="1" noChangeArrowheads="1"/>
          </p:cNvPicPr>
          <p:nvPr/>
        </p:nvPicPr>
        <p:blipFill>
          <a:blip r:embed="rId3" cstate="print"/>
          <a:srcRect t="23255"/>
          <a:stretch>
            <a:fillRect/>
          </a:stretch>
        </p:blipFill>
        <p:spPr bwMode="auto">
          <a:xfrm>
            <a:off x="250881" y="4572234"/>
            <a:ext cx="7447077" cy="2596349"/>
          </a:xfrm>
          <a:prstGeom prst="round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055970" y="375470"/>
            <a:ext cx="8151531" cy="67239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r>
              <a:rPr lang="es-MX" sz="3600" b="1" dirty="0">
                <a:latin typeface="Baskerville Old Face" pitchFamily="18" charset="0"/>
              </a:rPr>
              <a:t>TORNEO FÚTBOL POPULAR 6X6 </a:t>
            </a:r>
            <a:endParaRPr lang="es-MX" sz="3600" b="1" dirty="0">
              <a:latin typeface="Baskerville Old Face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2153" y="1771575"/>
            <a:ext cx="6843260" cy="715229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just"/>
            <a:r>
              <a:rPr lang="es-MX" dirty="0" smtClean="0">
                <a:latin typeface="Baskerville Old Face" pitchFamily="18" charset="0"/>
              </a:rPr>
              <a:t>SE DESPIDIO AL EQUIPO DE JUÁREZ N.L. QUE SALIO A OAXTEPEC A REPRESENTAR A NUEVO LEON. </a:t>
            </a:r>
            <a:endParaRPr lang="es-MX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3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GOSTO\14102461_709295735875044_7406982768704933320_n.jpg"/>
          <p:cNvPicPr>
            <a:picLocks noChangeAspect="1" noChangeArrowheads="1"/>
          </p:cNvPicPr>
          <p:nvPr/>
        </p:nvPicPr>
        <p:blipFill>
          <a:blip r:embed="rId2" cstate="print"/>
          <a:srcRect l="10130" t="27015" r="17509" b="9308"/>
          <a:stretch>
            <a:fillRect/>
          </a:stretch>
        </p:blipFill>
        <p:spPr bwMode="auto">
          <a:xfrm>
            <a:off x="8503047" y="5382053"/>
            <a:ext cx="4025447" cy="2145678"/>
          </a:xfrm>
          <a:prstGeom prst="roundRect">
            <a:avLst/>
          </a:prstGeom>
          <a:noFill/>
        </p:spPr>
      </p:pic>
      <p:pic>
        <p:nvPicPr>
          <p:cNvPr id="7171" name="Picture 3" descr="F:\AGOSTO\14192600_709295729208378_768349513390382718_n.jpg"/>
          <p:cNvPicPr>
            <a:picLocks noChangeAspect="1" noChangeArrowheads="1"/>
          </p:cNvPicPr>
          <p:nvPr/>
        </p:nvPicPr>
        <p:blipFill>
          <a:blip r:embed="rId3" cstate="print"/>
          <a:srcRect t="17367" b="17509"/>
          <a:stretch>
            <a:fillRect/>
          </a:stretch>
        </p:blipFill>
        <p:spPr bwMode="auto">
          <a:xfrm>
            <a:off x="201272" y="5219906"/>
            <a:ext cx="3269966" cy="2293149"/>
          </a:xfrm>
          <a:prstGeom prst="roundRect">
            <a:avLst/>
          </a:prstGeom>
          <a:noFill/>
        </p:spPr>
      </p:pic>
      <p:pic>
        <p:nvPicPr>
          <p:cNvPr id="7172" name="Picture 4" descr="F:\AGOSTO\14237714_713220028815948_4813432105628412960_n.jpg"/>
          <p:cNvPicPr>
            <a:picLocks noChangeAspect="1" noChangeArrowheads="1"/>
          </p:cNvPicPr>
          <p:nvPr/>
        </p:nvPicPr>
        <p:blipFill>
          <a:blip r:embed="rId4" cstate="print"/>
          <a:srcRect l="5931" t="17726" r="4342" b="10637"/>
          <a:stretch>
            <a:fillRect/>
          </a:stretch>
        </p:blipFill>
        <p:spPr bwMode="auto">
          <a:xfrm>
            <a:off x="7396049" y="238234"/>
            <a:ext cx="5081417" cy="2184307"/>
          </a:xfrm>
          <a:prstGeom prst="roundRect">
            <a:avLst/>
          </a:prstGeom>
          <a:noFill/>
        </p:spPr>
      </p:pic>
      <p:pic>
        <p:nvPicPr>
          <p:cNvPr id="7173" name="Picture 5" descr="F:\AGOSTO\C JUAREZ2.jpg"/>
          <p:cNvPicPr>
            <a:picLocks noChangeAspect="1" noChangeArrowheads="1"/>
          </p:cNvPicPr>
          <p:nvPr/>
        </p:nvPicPr>
        <p:blipFill>
          <a:blip r:embed="rId5" cstate="print"/>
          <a:srcRect t="15923"/>
          <a:stretch>
            <a:fillRect/>
          </a:stretch>
        </p:blipFill>
        <p:spPr bwMode="auto">
          <a:xfrm>
            <a:off x="452153" y="212919"/>
            <a:ext cx="5215359" cy="2124814"/>
          </a:xfrm>
          <a:prstGeom prst="roundRect">
            <a:avLst/>
          </a:prstGeom>
          <a:noFill/>
        </p:spPr>
      </p:pic>
      <p:pic>
        <p:nvPicPr>
          <p:cNvPr id="7174" name="Picture 6" descr="F:\AGOSTO\COPA JRZ2.jpg"/>
          <p:cNvPicPr>
            <a:picLocks noChangeAspect="1" noChangeArrowheads="1"/>
          </p:cNvPicPr>
          <p:nvPr/>
        </p:nvPicPr>
        <p:blipFill>
          <a:blip r:embed="rId6" cstate="print"/>
          <a:srcRect l="13167" t="9215" r="17367" b="8455"/>
          <a:stretch>
            <a:fillRect/>
          </a:stretch>
        </p:blipFill>
        <p:spPr bwMode="auto">
          <a:xfrm>
            <a:off x="250880" y="2895017"/>
            <a:ext cx="3622903" cy="1950617"/>
          </a:xfrm>
          <a:prstGeom prst="roundRect">
            <a:avLst/>
          </a:prstGeom>
          <a:noFill/>
        </p:spPr>
      </p:pic>
      <p:pic>
        <p:nvPicPr>
          <p:cNvPr id="7175" name="Picture 7" descr="F:\AGOSTO\copa juarez.jpg"/>
          <p:cNvPicPr>
            <a:picLocks noChangeAspect="1" noChangeArrowheads="1"/>
          </p:cNvPicPr>
          <p:nvPr/>
        </p:nvPicPr>
        <p:blipFill>
          <a:blip r:embed="rId7" cstate="print"/>
          <a:srcRect l="4806" t="40571" r="5146" b="21801"/>
          <a:stretch>
            <a:fillRect/>
          </a:stretch>
        </p:blipFill>
        <p:spPr bwMode="auto">
          <a:xfrm>
            <a:off x="8704320" y="2813741"/>
            <a:ext cx="3522266" cy="2113168"/>
          </a:xfrm>
          <a:prstGeom prst="roundRect">
            <a:avLst/>
          </a:prstGeom>
          <a:noFill/>
        </p:spPr>
      </p:pic>
      <p:pic>
        <p:nvPicPr>
          <p:cNvPr id="7176" name="Picture 8" descr="F:\AGOSTO\CP2.jpg"/>
          <p:cNvPicPr>
            <a:picLocks noChangeAspect="1" noChangeArrowheads="1"/>
          </p:cNvPicPr>
          <p:nvPr/>
        </p:nvPicPr>
        <p:blipFill>
          <a:blip r:embed="rId8" cstate="print"/>
          <a:srcRect l="15919" t="10291" r="11720" b="4806"/>
          <a:stretch>
            <a:fillRect/>
          </a:stretch>
        </p:blipFill>
        <p:spPr bwMode="auto">
          <a:xfrm>
            <a:off x="4075056" y="5328410"/>
            <a:ext cx="4126083" cy="2199320"/>
          </a:xfrm>
          <a:prstGeom prst="round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3974419" y="2895017"/>
            <a:ext cx="4629264" cy="224205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600" b="1" dirty="0">
                <a:latin typeface="Baskerville Old Face" pitchFamily="18" charset="0"/>
              </a:rPr>
              <a:t>INSCRIPCIÓN A LA COPA JUÁREZ</a:t>
            </a:r>
            <a:endParaRPr lang="es-MX" sz="4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6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400" dirty="0" smtClean="0"/>
              <a:t>INFORME DE ACTIVIDADES DE LA DIRECCIÓN DE CULTURA MUNICIPIO DE JUÁREZ NUEVO LEÓN </a:t>
            </a:r>
            <a:endParaRPr lang="es-MX" sz="4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 DE</a:t>
            </a:r>
          </a:p>
          <a:p>
            <a:pPr algn="ctr"/>
            <a:r>
              <a:rPr lang="es-MX" sz="1800" dirty="0" smtClean="0"/>
              <a:t> AGOSTO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7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3100" dirty="0"/>
              <a:t>AGOSTO</a:t>
            </a:r>
          </a:p>
          <a:p>
            <a:r>
              <a:rPr lang="es-MX" sz="3100" dirty="0"/>
              <a:t>DOMINGOS FAMILIARES (FRECUENCIA SEMANAL)</a:t>
            </a:r>
          </a:p>
          <a:p>
            <a:r>
              <a:rPr lang="es-MX" sz="3100" dirty="0"/>
              <a:t>TALLERES DE GUITARRA (BIBLIOTECAS Y KIOSCO MUNICIPAL)</a:t>
            </a:r>
          </a:p>
          <a:p>
            <a:r>
              <a:rPr lang="es-MX" sz="3100" dirty="0"/>
              <a:t>INSTAURACIÓN DEL DÍA MUNICIPAL DE LOS PUEBLOS INDÍGENAS EN MARCO AL DÍA INTERNACIONAL DE LOS PUEBLOS INDÍGENAS (PRESENTACIÓN ESTELAR DE LA GUELAGUETZA Y SINFÓNICA DE OAXACA , EXPO VENTA GASTRONÓMICA Y ARTESANAL)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294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y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Atención      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116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4400" dirty="0" smtClean="0"/>
              <a:t>Se atendieron a 61 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300749" y="959907"/>
            <a:ext cx="791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Becas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520058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Inauguración  Preparatoria 22 </a:t>
            </a:r>
            <a:b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s-MX" sz="3600" dirty="0">
                <a:solidFill>
                  <a:srgbClr val="FF0000"/>
                </a:solidFill>
                <a:latin typeface="Arial Black" pitchFamily="34" charset="0"/>
              </a:rPr>
              <a:t>U</a:t>
            </a:r>
            <a:r>
              <a:rPr lang="es-MX" sz="3600" dirty="0" smtClean="0">
                <a:solidFill>
                  <a:srgbClr val="FF0000"/>
                </a:solidFill>
                <a:latin typeface="Arial Black" pitchFamily="34" charset="0"/>
              </a:rPr>
              <a:t>nidad Juárez </a:t>
            </a:r>
            <a:br>
              <a:rPr lang="es-MX" sz="36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s-MX" sz="2000" dirty="0" smtClean="0">
                <a:solidFill>
                  <a:srgbClr val="FF0000"/>
                </a:solidFill>
                <a:latin typeface="Arial Black" pitchFamily="34" charset="0"/>
              </a:rPr>
              <a:t>( Agosto)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1770" y="2083288"/>
            <a:ext cx="4548591" cy="1412079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En presencia del Rector de la UANL, El director de la preparatoria 22 y la Secretaria de Educación en  NL. Se llevo acabo  la entrega de las instalaciones para albergar 662 alumnos que seguirán sus estudios de bachillerato en el municipio Juárez NL.</a:t>
            </a:r>
            <a:endParaRPr lang="es-MX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24" y="2182761"/>
            <a:ext cx="4527754" cy="18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94" y="4852219"/>
            <a:ext cx="4601498" cy="212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24" y="4852218"/>
            <a:ext cx="4527754" cy="212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7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	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nicio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del ciclo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Escolar</a:t>
            </a:r>
            <a:b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2016-2017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4881946" cy="1412081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E</a:t>
            </a:r>
            <a:r>
              <a:rPr lang="es-MX" sz="2400" dirty="0" smtClean="0"/>
              <a:t>scuela </a:t>
            </a:r>
            <a:r>
              <a:rPr lang="es-MX" sz="2400" dirty="0"/>
              <a:t>primaria Petra Benavides de </a:t>
            </a:r>
            <a:r>
              <a:rPr lang="es-MX" sz="2400" dirty="0" smtClean="0"/>
              <a:t>Salinas Director </a:t>
            </a:r>
            <a:r>
              <a:rPr lang="es-MX" sz="2400" dirty="0"/>
              <a:t>Profe Humberto Tamez Sosa.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10" y="3689199"/>
            <a:ext cx="4748980" cy="313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43" y="2137812"/>
            <a:ext cx="4653334" cy="204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43" y="4704092"/>
            <a:ext cx="4653335" cy="212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1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1682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Regreso a Clases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33714" y="2083288"/>
            <a:ext cx="5558972" cy="1501742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Se llevo  acabo el arranque del ciclo escolar 2016-2017 en la primaria Antonia Nava de Catalán, para desear un feliz regreso    a los 81,286 estudiantes  de nivel básico del municipio. </a:t>
            </a:r>
            <a:endParaRPr lang="es-MX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37" y="3996813"/>
            <a:ext cx="4686350" cy="28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68" y="2064774"/>
            <a:ext cx="4509005" cy="193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67" y="4616245"/>
            <a:ext cx="4509005" cy="221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5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46316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s-MX" sz="44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s-MX" sz="4400" dirty="0" err="1" smtClean="0">
                <a:solidFill>
                  <a:srgbClr val="FF0000"/>
                </a:solidFill>
                <a:latin typeface="Arial Black" pitchFamily="34" charset="0"/>
              </a:rPr>
              <a:t>Mochilazo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7"/>
            <a:ext cx="5412888" cy="1456325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Se repartieron 45,968 mochilas a los  alumnos de todas las escuelas primarias de municipio, dando  el arranque de entrega en la primaria Agapito Salinas Benavides.</a:t>
            </a:r>
            <a:endParaRPr lang="es-MX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908322"/>
            <a:ext cx="5014453" cy="27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32" y="4719379"/>
            <a:ext cx="4704735" cy="194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32" y="2091480"/>
            <a:ext cx="4704736" cy="208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3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Inicio del ciclo escolar 2016-2017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3110" y="2083288"/>
            <a:ext cx="4719483" cy="1397332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En </a:t>
            </a:r>
            <a:r>
              <a:rPr lang="es-MX" sz="2400" dirty="0"/>
              <a:t>la escuela primaria Margarita Maza de Juárez directora </a:t>
            </a:r>
            <a:r>
              <a:rPr lang="es-MX" sz="2400" dirty="0" err="1" smtClean="0"/>
              <a:t>profra</a:t>
            </a:r>
            <a:r>
              <a:rPr lang="es-MX" sz="2400" dirty="0" smtClean="0"/>
              <a:t>. </a:t>
            </a:r>
            <a:r>
              <a:rPr lang="es-MX" sz="2400" dirty="0"/>
              <a:t>Olivia Adriana Benavides.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72" y="3746091"/>
            <a:ext cx="4369159" cy="27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87" y="2153264"/>
            <a:ext cx="3808720" cy="18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87" y="4357945"/>
            <a:ext cx="3808720" cy="215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0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50531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Entrega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 útiles E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scolares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por parte del CONAFE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24116" y="2083288"/>
            <a:ext cx="6518787" cy="1353086"/>
          </a:xfrm>
        </p:spPr>
        <p:txBody>
          <a:bodyPr>
            <a:noAutofit/>
          </a:bodyPr>
          <a:lstStyle/>
          <a:p>
            <a:pPr algn="just"/>
            <a:r>
              <a:rPr lang="es-MX" sz="2400" dirty="0"/>
              <a:t>En representación del </a:t>
            </a:r>
            <a:r>
              <a:rPr lang="es-MX" sz="2400" dirty="0" smtClean="0"/>
              <a:t>Lic. Heriberto </a:t>
            </a:r>
            <a:r>
              <a:rPr lang="es-MX" sz="2400" dirty="0"/>
              <a:t>Treviño Cantú asistimos a la  </a:t>
            </a:r>
            <a:r>
              <a:rPr lang="es-MX" sz="2400" dirty="0" smtClean="0"/>
              <a:t>Secundaria 5 Ignacio Ramírez para atender  </a:t>
            </a:r>
            <a:r>
              <a:rPr lang="es-MX" sz="2400" dirty="0"/>
              <a:t>diferentes planteles educativos del municipio.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13" y="3864077"/>
            <a:ext cx="3970731" cy="243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93" y="2068293"/>
            <a:ext cx="3805084" cy="222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93" y="4712110"/>
            <a:ext cx="3805084" cy="22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73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11996</TotalTime>
  <Words>457</Words>
  <Application>Microsoft Office PowerPoint</Application>
  <PresentationFormat>Personalizado</PresentationFormat>
  <Paragraphs>56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Retrospección</vt:lpstr>
      <vt:lpstr>DIRECCIÒN         DE  EDUCACIÒN</vt:lpstr>
      <vt:lpstr>Servicios y Atención       Ciudadana</vt:lpstr>
      <vt:lpstr>Presentación de PowerPoint</vt:lpstr>
      <vt:lpstr>Inauguración  Preparatoria 22  Unidad Juárez  ( Agosto)</vt:lpstr>
      <vt:lpstr> Inicio del ciclo Escolar  2016-2017</vt:lpstr>
      <vt:lpstr>Regreso a Clases</vt:lpstr>
      <vt:lpstr> Mochilazo</vt:lpstr>
      <vt:lpstr>Inicio del ciclo escolar 2016-2017 </vt:lpstr>
      <vt:lpstr>Entrega de útiles Escolares por parte del CONAFE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272</cp:revision>
  <cp:lastPrinted>2015-12-02T17:32:05Z</cp:lastPrinted>
  <dcterms:created xsi:type="dcterms:W3CDTF">2015-11-19T23:07:01Z</dcterms:created>
  <dcterms:modified xsi:type="dcterms:W3CDTF">2016-11-28T16:21:56Z</dcterms:modified>
</cp:coreProperties>
</file>